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modernComment_106_14DB6168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9"/>
  </p:notesMasterIdLst>
  <p:sldIdLst>
    <p:sldId id="256" r:id="rId5"/>
    <p:sldId id="264" r:id="rId6"/>
    <p:sldId id="257" r:id="rId7"/>
    <p:sldId id="275" r:id="rId8"/>
    <p:sldId id="258" r:id="rId9"/>
    <p:sldId id="272" r:id="rId10"/>
    <p:sldId id="276" r:id="rId11"/>
    <p:sldId id="274" r:id="rId12"/>
    <p:sldId id="259" r:id="rId13"/>
    <p:sldId id="273" r:id="rId14"/>
    <p:sldId id="283" r:id="rId15"/>
    <p:sldId id="281" r:id="rId16"/>
    <p:sldId id="282" r:id="rId17"/>
    <p:sldId id="278" r:id="rId18"/>
    <p:sldId id="260" r:id="rId19"/>
    <p:sldId id="270" r:id="rId20"/>
    <p:sldId id="265" r:id="rId21"/>
    <p:sldId id="268" r:id="rId22"/>
    <p:sldId id="266" r:id="rId23"/>
    <p:sldId id="267" r:id="rId24"/>
    <p:sldId id="269" r:id="rId25"/>
    <p:sldId id="262" r:id="rId26"/>
    <p:sldId id="263" r:id="rId27"/>
    <p:sldId id="27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DD9A140-9315-08E5-BCF6-D73BF3524B9B}" name="Luna, Mylene Noemi" initials="LM" userId="S::20294118@cguhsd.org::8eeb1752-4f1a-48eb-9465-362eef0e310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07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CB72DC-4842-4A21-86A9-922E6EE861B6}" v="24" dt="2026-04-10T20:39:46.6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2" autoAdjust="0"/>
    <p:restoredTop sz="95632" autoAdjust="0"/>
  </p:normalViewPr>
  <p:slideViewPr>
    <p:cSldViewPr snapToGrid="0">
      <p:cViewPr>
        <p:scale>
          <a:sx n="70" d="100"/>
          <a:sy n="70" d="100"/>
        </p:scale>
        <p:origin x="59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comments/modernComment_106_14DB616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0BE0841-D36F-464C-AC4A-6CC46940ACF8}" authorId="{0DD9A140-9315-08E5-BCF6-D73BF3524B9B}" created="2026-04-02T23:52:30.986">
    <pc:sldMkLst xmlns:pc="http://schemas.microsoft.com/office/powerpoint/2013/main/command">
      <pc:docMk/>
      <pc:sldMk cId="349921640" sldId="262"/>
    </pc:sldMkLst>
    <p188:replyLst>
      <p188:reply id="{912032E4-4D2E-4579-BADA-68B8DEF422F8}" authorId="{0DD9A140-9315-08E5-BCF6-D73BF3524B9B}" created="2026-04-02T23:55:32.321">
        <p188:txBody>
          <a:bodyPr/>
          <a:lstStyle/>
          <a:p>
            <a:r>
              <a:rPr lang="en-US"/>
              <a:t>along with keep the objective there,</a:t>
            </a:r>
          </a:p>
        </p188:txBody>
      </p188:reply>
    </p188:replyLst>
    <p188:txBody>
      <a:bodyPr/>
      <a:lstStyle/>
      <a:p>
        <a:r>
          <a:rPr lang="en-US"/>
          <a:t>Maybe add an image of the cam? and BME280?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9F769C-445E-49A3-9F2B-908B13F5D42F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180CF4-83FB-4B13-8385-F01DA2A22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515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80CF4-83FB-4B13-8385-F01DA2A22AC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05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80CF4-83FB-4B13-8385-F01DA2A22AC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1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80CF4-83FB-4B13-8385-F01DA2A22AC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63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80CF4-83FB-4B13-8385-F01DA2A22AC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760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80CF4-83FB-4B13-8385-F01DA2A22AC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173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80CF4-83FB-4B13-8385-F01DA2A22AC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486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04406-9FC5-ACFE-893D-D4EADEB1A8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388" y="745440"/>
            <a:ext cx="8132227" cy="3559859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0AF19C-C14B-F137-2DE9-1992459045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308" y="4669316"/>
            <a:ext cx="8132227" cy="135048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6A999-B8D4-1774-9F1B-9F9FE1B3B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E3B7B-C7B5-42CF-90CF-67B3D21B2314}" type="datetimeFigureOut">
              <a:rPr lang="en-US" dirty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65D5D-2AE2-6F91-D1EB-6DD8FC3CE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029E4-3A4E-970A-17A8-1E17D37D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7370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 userDrawn="1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CDEBC-9F49-FA9D-D13C-DB380A628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87" y="757451"/>
            <a:ext cx="10875953" cy="1214650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0CB13-23E6-D711-450C-A85A0CB995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35467" y="1972101"/>
            <a:ext cx="10848873" cy="40476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9BB7B-5C14-76DB-FEA8-3DBC09A9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9902-F134-45BD-ABD2-80C28059B090}" type="datetimeFigureOut">
              <a:rPr lang="en-US" dirty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BC13CC-29B3-9FDC-C746-D5D65CC2A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52A12-895F-E9BE-5289-4E0411BD3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38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A17614-2270-537D-8B09-6CB65016AD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59496" y="755981"/>
            <a:ext cx="2277552" cy="53383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C98B5-885C-CBB1-A858-76F65F7D28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755981"/>
            <a:ext cx="8230086" cy="533836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5DAFE-6A83-FB7D-72DF-232EFE204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04DB0-379A-41B7-9B29-7F42F0D571D5}" type="datetimeFigureOut">
              <a:rPr lang="en-US" dirty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41CCF-A3CD-506E-3AAE-CAEFA8C1B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0DD9D-25C2-0EDF-A6F4-71946D57B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27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5D22A-1F6D-0DE5-E04A-DC466353D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ADD6F-7C93-3CD3-AC8D-28A78787CB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06E74-14FC-84D9-4B41-7D9FB0D57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96519-E62D-4F8C-AE1E-36928EC7D15C}" type="datetimeFigureOut">
              <a:rPr lang="en-US" dirty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5A7DC-6292-6181-949E-F8BC3FA11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50F5C6-EADC-E072-B19B-49BB11DF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545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B2054-1AE7-534F-0CFE-1F0628A09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138" y="2243708"/>
            <a:ext cx="9156288" cy="3776091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88EC2A-45C7-131C-0F4A-56E62EB02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0137" y="838201"/>
            <a:ext cx="9156289" cy="140550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5A323-2679-E978-8856-2FEBE8F5A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7AEB6-FCE1-4CD5-923B-84E54F1460D5}" type="datetimeFigureOut">
              <a:rPr lang="en-US" dirty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71DC2-625E-0477-BF8C-F3CDDCE4B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1A644-D449-E464-C2DF-F045A5189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65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12719-44A3-3EE8-D757-F0E0F9632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197" y="750627"/>
            <a:ext cx="10846556" cy="1304150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40DC2-69F2-A056-508C-F5138E71FC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6961" y="2075250"/>
            <a:ext cx="4571288" cy="410149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A2243E-0673-54F2-5B38-DF5D2C7367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9560" y="2075250"/>
            <a:ext cx="4770191" cy="410149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946B7D-7BAF-8DE9-FB5A-282908B03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74C2F-71A1-43C9-B2F6-A4FAC8157F1A}" type="datetimeFigureOut">
              <a:rPr lang="en-US" dirty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F99017-BDD7-56C7-43AE-4B86AC781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6E7D63-14BF-E333-B350-75DA58E28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336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C7F72-3970-859F-C268-E9940EF2D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649" y="743803"/>
            <a:ext cx="10764271" cy="1025362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37CC6-89B8-3CF3-6973-1B5B71782F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6961" y="1769166"/>
            <a:ext cx="4571287" cy="815008"/>
          </a:xfrm>
        </p:spPr>
        <p:txBody>
          <a:bodyPr anchor="b">
            <a:noAutofit/>
          </a:bodyPr>
          <a:lstStyle>
            <a:lvl1pPr marL="0" indent="0">
              <a:buNone/>
              <a:defRPr sz="2000" b="0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650EB0-E35B-DA3D-B6A1-2422B01C60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6961" y="2678597"/>
            <a:ext cx="4571287" cy="35067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7A15D0-F178-1506-0E61-C8FFDF9BD6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98633" y="1769166"/>
            <a:ext cx="4571287" cy="815008"/>
          </a:xfrm>
        </p:spPr>
        <p:txBody>
          <a:bodyPr anchor="b">
            <a:noAutofit/>
          </a:bodyPr>
          <a:lstStyle>
            <a:lvl1pPr marL="0" indent="0">
              <a:buNone/>
              <a:defRPr sz="2000" b="0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6CB421-A65A-A7DC-40A7-D8B76F9C3A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98633" y="2678596"/>
            <a:ext cx="4571287" cy="35067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AF5675-5329-D2DB-FAFF-700D076CA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31DCC-9916-4BB7-A2E9-25EC84C740A7}" type="datetimeFigureOut">
              <a:rPr lang="en-US" dirty="0"/>
              <a:t>4/11/2026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392A97-07D9-5E5C-2A31-3B7D764CE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626143-8FEE-0ABD-25C7-C34AF656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85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26EFE-D86C-B076-D4D1-FAD1883E0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87" y="757766"/>
            <a:ext cx="7240293" cy="3547534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3F3B23-C631-4B62-3211-30222ABE1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9146A-335D-4B7F-86AE-5D483B1F631C}" type="datetimeFigureOut">
              <a:rPr lang="en-US" dirty="0"/>
              <a:t>4/11/2026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89A1FB-EA0D-F6A3-A4EB-001AA082A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D671B7-A902-587D-89D0-ECFB738FD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540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A27D49-E5B4-0E67-FCFC-62A04E705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1D8EC-8E17-4CE6-99C2-C22488572868}" type="datetimeFigureOut">
              <a:rPr lang="en-US" dirty="0"/>
              <a:t>4/11/2026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0E4B02-DD32-C63F-6FEE-BC36E2EFD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25FA8B-18F7-7DDC-74E0-B1C7139E7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062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2D42A-8FC3-F6BE-4CF7-1490DE4FD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395" y="766636"/>
            <a:ext cx="3951745" cy="151062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A2BAA-1CCB-696D-D506-5E1747080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5400" y="702452"/>
            <a:ext cx="6249988" cy="531734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B3C3E7-B970-EF6C-A6D3-6CB81C948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3953" y="2277264"/>
            <a:ext cx="3752747" cy="374253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F32464-D130-7DA0-050D-B444566B1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50ABA-DFFA-4B13-BB77-624D9164A38B}" type="datetimeFigureOut">
              <a:rPr lang="en-US" dirty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C2B3B4-209E-187A-6F86-2F2EAD9F7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6A2A86-6CB1-F027-66AC-8EBFA9D06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86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68F49-A418-C21F-25DC-E4C2E1716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972" y="765850"/>
            <a:ext cx="3995693" cy="177477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78CDE2-0C1B-D3BE-F399-98D983EF4534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105400" y="838200"/>
            <a:ext cx="6249988" cy="51815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786322-CA2D-A634-C10E-4F22BCE48B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0137" y="2552699"/>
            <a:ext cx="3736563" cy="3467099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AD0DD6-F55F-4437-DEC5-FA6028509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0137" y="63202"/>
            <a:ext cx="2743200" cy="318221"/>
          </a:xfrm>
        </p:spPr>
        <p:txBody>
          <a:bodyPr/>
          <a:lstStyle/>
          <a:p>
            <a:fld id="{3220A08F-2B1D-4498-A043-7C299B1C2561}" type="datetimeFigureOut">
              <a:rPr lang="en-US" dirty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B46D7-EE7C-E399-6A6B-18237228F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11B808-3207-D755-3B0B-E1D8814B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743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FF45E2-9197-4E34-029A-725ADAC0C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87" y="620202"/>
            <a:ext cx="9956747" cy="14387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8CC19E-63FE-1D76-2550-01FD9A6D9A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467" y="2306781"/>
            <a:ext cx="9956747" cy="3870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DFA067-55BA-33CD-E6F2-B24B2D5DE8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0137" y="63202"/>
            <a:ext cx="2743200" cy="318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567E9B64-DC09-41C8-9DE3-DA74AF8D2F97}" type="datetimeFigureOut">
              <a:rPr lang="en-US" dirty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65EAE2-7EF5-FFAA-CD74-AA63C67119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44016" y="6424761"/>
            <a:ext cx="4059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cap="all" spc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9DC1A-2539-3AE9-11EA-B87D22E62C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03951" y="6425816"/>
            <a:ext cx="4297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6E91CC32-6A6B-4E2E-BBA1-6864F305DA26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6556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+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+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528" userDrawn="1">
          <p15:clr>
            <a:srgbClr val="F26B43"/>
          </p15:clr>
        </p15:guide>
        <p15:guide id="19" orient="horz" pos="2160" userDrawn="1">
          <p15:clr>
            <a:srgbClr val="F26B43"/>
          </p15:clr>
        </p15:guide>
        <p15:guide id="20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6_14DB616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0742A9-30F3-CE2C-D5F4-A5204BC531D3}"/>
              </a:ext>
            </a:extLst>
          </p:cNvPr>
          <p:cNvSpPr txBox="1"/>
          <p:nvPr/>
        </p:nvSpPr>
        <p:spPr>
          <a:xfrm>
            <a:off x="1604208" y="1279228"/>
            <a:ext cx="89835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NASA Space Grant Arizona</a:t>
            </a:r>
          </a:p>
          <a:p>
            <a:pPr algn="ctr"/>
            <a:r>
              <a:rPr lang="en-US" sz="4000" b="1" dirty="0"/>
              <a:t>Project ASCEND </a:t>
            </a:r>
          </a:p>
          <a:p>
            <a:pPr algn="ctr"/>
            <a:r>
              <a:rPr lang="en-US" sz="2800" dirty="0"/>
              <a:t>(Fall 2025 – Spring 2026)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17E8F3-DDF4-94F5-44F9-7FCFD263D56E}"/>
              </a:ext>
            </a:extLst>
          </p:cNvPr>
          <p:cNvSpPr txBox="1"/>
          <p:nvPr/>
        </p:nvSpPr>
        <p:spPr>
          <a:xfrm>
            <a:off x="1794163" y="2918614"/>
            <a:ext cx="8603671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/>
              <a:t> </a:t>
            </a:r>
          </a:p>
          <a:p>
            <a:pPr algn="ctr"/>
            <a:r>
              <a:rPr lang="en-US" sz="3200" dirty="0"/>
              <a:t>CGUHS Near Space Research Team</a:t>
            </a:r>
            <a:endParaRPr lang="en-US" dirty="0"/>
          </a:p>
          <a:p>
            <a:pPr algn="ctr"/>
            <a:r>
              <a:rPr lang="en-US" sz="3200" dirty="0"/>
              <a:t>Casa Grande Union High School</a:t>
            </a:r>
          </a:p>
          <a:p>
            <a:pPr algn="ctr"/>
            <a:r>
              <a:rPr lang="en-US" sz="3200" dirty="0"/>
              <a:t>Casa Grande, AZ</a:t>
            </a:r>
          </a:p>
        </p:txBody>
      </p:sp>
      <p:pic>
        <p:nvPicPr>
          <p:cNvPr id="5" name="Graphic 4" descr="Rocket with solid fill">
            <a:extLst>
              <a:ext uri="{FF2B5EF4-FFF2-40B4-BE49-F238E27FC236}">
                <a16:creationId xmlns:a16="http://schemas.microsoft.com/office/drawing/2014/main" id="{129FBAA8-C57B-2896-A082-6D89C623122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770981">
            <a:off x="631079" y="710828"/>
            <a:ext cx="1998100" cy="199810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" name="Graphic 6" descr="Star outline">
            <a:extLst>
              <a:ext uri="{FF2B5EF4-FFF2-40B4-BE49-F238E27FC236}">
                <a16:creationId xmlns:a16="http://schemas.microsoft.com/office/drawing/2014/main" id="{A6C89F29-831A-F104-7328-3F3D2BA2E96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875699">
            <a:off x="10033620" y="4726562"/>
            <a:ext cx="1764480" cy="176448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8ECA4F-7C2F-8380-B341-0BD8D7EEF8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56" y="4961552"/>
            <a:ext cx="2132214" cy="12344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6C67FB-0C4E-DFDF-BD8F-B341851EE5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741" y="1631062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75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96DC25-4CF6-3865-254B-AA89582A5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8F497-CF09-F7FA-D106-6B34020D8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99" y="1941772"/>
            <a:ext cx="5486400" cy="40343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7E8132-CFA6-20FC-69CF-40568AB9F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01" y="1371600"/>
            <a:ext cx="5486400" cy="5486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4E894A-0608-8FB1-92B0-7576CA98B074}"/>
              </a:ext>
            </a:extLst>
          </p:cNvPr>
          <p:cNvSpPr txBox="1"/>
          <p:nvPr/>
        </p:nvSpPr>
        <p:spPr>
          <a:xfrm>
            <a:off x="429892" y="336198"/>
            <a:ext cx="102178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Our Solution: Arduino Uno + </a:t>
            </a:r>
          </a:p>
          <a:p>
            <a:r>
              <a:rPr lang="en-US" sz="3600" b="1" dirty="0"/>
              <a:t>Data Logging Shield + Screw Terminal Shield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E95386-C2AD-4A8B-8573-590A8FF4684D}"/>
              </a:ext>
            </a:extLst>
          </p:cNvPr>
          <p:cNvSpPr/>
          <p:nvPr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tx1"/>
                </a:solidFill>
                <a:latin typeface="Arial Rounded MT Bold" panose="020F0704030504030204" pitchFamily="34" charset="0"/>
                <a:ea typeface="Adobe Gothic Std B" panose="020B0800000000000000" pitchFamily="34" charset="-128"/>
              </a:rPr>
              <a:t>10/24</a:t>
            </a:r>
          </a:p>
        </p:txBody>
      </p:sp>
    </p:spTree>
    <p:extLst>
      <p:ext uri="{BB962C8B-B14F-4D97-AF65-F5344CB8AC3E}">
        <p14:creationId xmlns:p14="http://schemas.microsoft.com/office/powerpoint/2010/main" val="1543316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F1F50A-7579-7982-5220-AFF639F91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5E9C0FA-B6A4-1826-1D23-D0E9F0799568}"/>
              </a:ext>
            </a:extLst>
          </p:cNvPr>
          <p:cNvSpPr txBox="1"/>
          <p:nvPr/>
        </p:nvSpPr>
        <p:spPr>
          <a:xfrm>
            <a:off x="395447" y="431074"/>
            <a:ext cx="2957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Spring 2026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B02A4A-3E80-B8EF-9830-97C655407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51962"/>
            <a:ext cx="5850454" cy="43878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8AA318-73E9-2938-DB6A-FC2F4E827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8"/>
          <a:stretch>
            <a:fillRect/>
          </a:stretch>
        </p:blipFill>
        <p:spPr>
          <a:xfrm>
            <a:off x="245546" y="1751962"/>
            <a:ext cx="5701952" cy="438784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E657389-A620-FDE1-54BB-BBA54DFFC11C}"/>
              </a:ext>
            </a:extLst>
          </p:cNvPr>
          <p:cNvSpPr/>
          <p:nvPr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tx1"/>
                </a:solidFill>
                <a:latin typeface="Arial Rounded MT Bold" panose="020F0704030504030204" pitchFamily="34" charset="0"/>
                <a:ea typeface="Adobe Gothic Std B" panose="020B0800000000000000" pitchFamily="34" charset="-128"/>
              </a:rPr>
              <a:t>11/24</a:t>
            </a:r>
          </a:p>
        </p:txBody>
      </p:sp>
    </p:spTree>
    <p:extLst>
      <p:ext uri="{BB962C8B-B14F-4D97-AF65-F5344CB8AC3E}">
        <p14:creationId xmlns:p14="http://schemas.microsoft.com/office/powerpoint/2010/main" val="3285618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BD1823-18AA-A02D-73B6-D3519F4FA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
          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197749-37AA-D191-CCAB-3DF40BB655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8" y="107022"/>
            <a:ext cx="3642832" cy="63858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453801-3B0D-8CCF-BE86-F781D0F306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37"/>
          <a:stretch>
            <a:fillRect/>
          </a:stretch>
        </p:blipFill>
        <p:spPr>
          <a:xfrm rot="5400000">
            <a:off x="6489522" y="1184078"/>
            <a:ext cx="6573603" cy="43416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EB2FB87-AA3D-7304-75A2-33DB52CE2E74}"/>
              </a:ext>
            </a:extLst>
          </p:cNvPr>
          <p:cNvSpPr/>
          <p:nvPr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tx1"/>
                </a:solidFill>
                <a:latin typeface="Arial Rounded MT Bold" panose="020F0704030504030204" pitchFamily="34" charset="0"/>
                <a:ea typeface="Adobe Gothic Std B" panose="020B0800000000000000" pitchFamily="34" charset="-128"/>
              </a:rPr>
              <a:t>12/24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83BCA8-7132-B92E-113A-99EE4911BD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4" r="22241"/>
          <a:stretch>
            <a:fillRect/>
          </a:stretch>
        </p:blipFill>
        <p:spPr>
          <a:xfrm>
            <a:off x="3929757" y="698189"/>
            <a:ext cx="3414259" cy="546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24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9ED16-BA02-C209-60E5-FF8D64DE1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6719C3-3D29-F632-CBF6-F3AAC08F31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09" r="1" b="1"/>
          <a:stretch>
            <a:fillRect/>
          </a:stretch>
        </p:blipFill>
        <p:spPr>
          <a:xfrm>
            <a:off x="120650" y="68263"/>
            <a:ext cx="11950700" cy="6721475"/>
          </a:xfrm>
          <a:prstGeom prst="rect">
            <a:avLst/>
          </a:prstGeom>
          <a:noFill/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240CCA-3A2F-9BB3-CF7C-3514F8F1F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
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752518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1D5C7B-EBED-D22B-99B8-E791D4A5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A3EA8F-C3B3-877B-9D4F-75D898F91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14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9B85AD-85B0-F99B-6D49-28630AF55619}"/>
              </a:ext>
            </a:extLst>
          </p:cNvPr>
          <p:cNvSpPr txBox="1"/>
          <p:nvPr/>
        </p:nvSpPr>
        <p:spPr>
          <a:xfrm>
            <a:off x="660873" y="524047"/>
            <a:ext cx="108702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ASCEND! – Flight 60</a:t>
            </a:r>
          </a:p>
          <a:p>
            <a:r>
              <a:rPr lang="en-US" dirty="0"/>
              <a:t>Altitude achieved: </a:t>
            </a:r>
            <a:r>
              <a:rPr lang="en-US" b="1" dirty="0"/>
              <a:t>76280 </a:t>
            </a:r>
            <a:r>
              <a:rPr lang="en-US" dirty="0"/>
              <a:t>ft</a:t>
            </a:r>
          </a:p>
          <a:p>
            <a:r>
              <a:rPr lang="en-US" dirty="0"/>
              <a:t>It landed near the SE corner of the San Tan Park and Gila Reservation line.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71F057-DB14-4D56-D918-D5F476437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731" y="1797672"/>
            <a:ext cx="8408538" cy="4572000"/>
          </a:xfrm>
          <a:prstGeom prst="rect">
            <a:avLst/>
          </a:prstGeom>
        </p:spPr>
      </p:pic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842532F4-D70B-A385-11BC-AE1AC9BB1C42}"/>
              </a:ext>
            </a:extLst>
          </p:cNvPr>
          <p:cNvSpPr/>
          <p:nvPr/>
        </p:nvSpPr>
        <p:spPr>
          <a:xfrm>
            <a:off x="5128021" y="2981325"/>
            <a:ext cx="228600" cy="228600"/>
          </a:xfrm>
          <a:prstGeom prst="donu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4C5E65-D2B1-77ED-F5BC-8B75F57C8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046" y="4443538"/>
            <a:ext cx="243861" cy="2438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E4C8988-EE00-6A1C-C265-01846CDC6F07}"/>
              </a:ext>
            </a:extLst>
          </p:cNvPr>
          <p:cNvSpPr/>
          <p:nvPr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tx1"/>
                </a:solidFill>
                <a:latin typeface="Arial Rounded MT Bold" panose="020F0704030504030204" pitchFamily="34" charset="0"/>
                <a:ea typeface="Adobe Gothic Std B" panose="020B0800000000000000" pitchFamily="34" charset="-128"/>
              </a:rPr>
              <a:t>14/24</a:t>
            </a:r>
          </a:p>
        </p:txBody>
      </p:sp>
    </p:spTree>
    <p:extLst>
      <p:ext uri="{BB962C8B-B14F-4D97-AF65-F5344CB8AC3E}">
        <p14:creationId xmlns:p14="http://schemas.microsoft.com/office/powerpoint/2010/main" val="2833436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0C9CA-0F00-489D-312E-947E50CE6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8666251E-8A24-8BBB-BA86-792640AD9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415" y="155877"/>
            <a:ext cx="10862684" cy="942227"/>
          </a:xfrm>
        </p:spPr>
        <p:txBody>
          <a:bodyPr>
            <a:normAutofit fontScale="90000"/>
          </a:bodyPr>
          <a:lstStyle/>
          <a:p>
            <a:r>
              <a:rPr lang="en-US" b="1"/>
              <a:t>MATLAB DATA ANYALSIS AND RESULTS 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ACB3EED-B701-B3ED-6DC0-56F07B556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9415" y="1248195"/>
            <a:ext cx="5157787" cy="411552"/>
          </a:xfrm>
        </p:spPr>
        <p:txBody>
          <a:bodyPr>
            <a:normAutofit lnSpcReduction="10000"/>
          </a:bodyPr>
          <a:lstStyle/>
          <a:p>
            <a:r>
              <a:rPr lang="en-US"/>
              <a:t>Data Analysis Methodology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372DB638-BE57-3B65-291D-859A6E3A95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7159" y="1785011"/>
            <a:ext cx="5474088" cy="248045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Objective: </a:t>
            </a:r>
            <a:r>
              <a:rPr lang="en-US" dirty="0"/>
              <a:t>Convert unprocessed high-altitude telemetry data to verified scientific results.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b="1" dirty="0"/>
              <a:t> Data Import</a:t>
            </a:r>
          </a:p>
          <a:p>
            <a:pPr marL="2286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/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b="1" dirty="0"/>
              <a:t>Data Verification</a:t>
            </a:r>
          </a:p>
          <a:p>
            <a:pPr marL="2286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/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b="1" dirty="0"/>
              <a:t>Multi-Dimensional Visualization</a:t>
            </a:r>
            <a:endParaRPr lang="en-US"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9E2842-F030-8EBF-95A2-F3F806E7C419}"/>
              </a:ext>
            </a:extLst>
          </p:cNvPr>
          <p:cNvSpPr txBox="1"/>
          <p:nvPr/>
        </p:nvSpPr>
        <p:spPr>
          <a:xfrm>
            <a:off x="-1511285" y="1016775"/>
            <a:ext cx="2441510" cy="62359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54523E-AB14-5F78-A5F3-C77F8205E796}"/>
              </a:ext>
            </a:extLst>
          </p:cNvPr>
          <p:cNvSpPr txBox="1"/>
          <p:nvPr/>
        </p:nvSpPr>
        <p:spPr>
          <a:xfrm>
            <a:off x="-2649300" y="796141"/>
            <a:ext cx="1508910" cy="21918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cxnSp>
        <p:nvCxnSpPr>
          <p:cNvPr id="3" name="Connector: Elbow 2">
            <a:extLst>
              <a:ext uri="{FF2B5EF4-FFF2-40B4-BE49-F238E27FC236}">
                <a16:creationId xmlns:a16="http://schemas.microsoft.com/office/drawing/2014/main" id="{ED1508A8-E0FD-5CE5-AF30-86332D99173D}"/>
              </a:ext>
            </a:extLst>
          </p:cNvPr>
          <p:cNvCxnSpPr/>
          <p:nvPr/>
        </p:nvCxnSpPr>
        <p:spPr>
          <a:xfrm>
            <a:off x="-1161" y="784710"/>
            <a:ext cx="12187404" cy="5303156"/>
          </a:xfrm>
          <a:prstGeom prst="bentConnector3">
            <a:avLst/>
          </a:prstGeom>
          <a:ln w="38100">
            <a:solidFill>
              <a:schemeClr val="tx2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399556A7-C029-5C1E-FDA6-90DFAF2FB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9025" y="770134"/>
            <a:ext cx="5605816" cy="34381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5C70A5-8119-5246-FD55-66339AE100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2617"/>
          <a:stretch>
            <a:fillRect/>
          </a:stretch>
        </p:blipFill>
        <p:spPr>
          <a:xfrm>
            <a:off x="6119025" y="4134754"/>
            <a:ext cx="5605816" cy="17828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9982F76-1927-0C4C-81F7-0F460CE87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6359" y="4420229"/>
            <a:ext cx="1828800" cy="15128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AF0543-FB07-A528-129B-CB68FCD5AF2F}"/>
              </a:ext>
            </a:extLst>
          </p:cNvPr>
          <p:cNvSpPr/>
          <p:nvPr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tx1"/>
                </a:solidFill>
                <a:latin typeface="Arial Rounded MT Bold" panose="020F0704030504030204" pitchFamily="34" charset="0"/>
                <a:ea typeface="Adobe Gothic Std B" panose="020B0800000000000000" pitchFamily="34" charset="-128"/>
              </a:rPr>
              <a:t>15/24</a:t>
            </a:r>
          </a:p>
        </p:txBody>
      </p:sp>
    </p:spTree>
    <p:extLst>
      <p:ext uri="{BB962C8B-B14F-4D97-AF65-F5344CB8AC3E}">
        <p14:creationId xmlns:p14="http://schemas.microsoft.com/office/powerpoint/2010/main" val="3100905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6A5A4E-18BC-3D2F-0BC4-B4143CAE1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A0390D-7C90-3205-2374-6B245DF2E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29155"/>
            <a:ext cx="9144000" cy="55996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F85037E-A3AF-0999-0AD1-1646DDC1007D}"/>
              </a:ext>
            </a:extLst>
          </p:cNvPr>
          <p:cNvSpPr/>
          <p:nvPr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tx1"/>
                </a:solidFill>
                <a:latin typeface="Arial Rounded MT Bold" panose="020F0704030504030204" pitchFamily="34" charset="0"/>
                <a:ea typeface="Adobe Gothic Std B" panose="020B0800000000000000" pitchFamily="34" charset="-128"/>
              </a:rPr>
              <a:t>16/24</a:t>
            </a:r>
          </a:p>
        </p:txBody>
      </p:sp>
    </p:spTree>
    <p:extLst>
      <p:ext uri="{BB962C8B-B14F-4D97-AF65-F5344CB8AC3E}">
        <p14:creationId xmlns:p14="http://schemas.microsoft.com/office/powerpoint/2010/main" val="3809229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45B13BF-5C97-756C-916A-8B4E699A783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12" y="1600200"/>
            <a:ext cx="5486400" cy="3657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9E89CD-C34A-FA01-E9EF-4B107E80B30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00200"/>
            <a:ext cx="5486400" cy="3657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9335949-48A7-D091-B476-62908B6B114C}"/>
              </a:ext>
            </a:extLst>
          </p:cNvPr>
          <p:cNvSpPr/>
          <p:nvPr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tx1"/>
                </a:solidFill>
                <a:latin typeface="Arial Rounded MT Bold" panose="020F0704030504030204" pitchFamily="34" charset="0"/>
                <a:ea typeface="Adobe Gothic Std B" panose="020B0800000000000000" pitchFamily="34" charset="-128"/>
              </a:rPr>
              <a:t>17/24</a:t>
            </a:r>
          </a:p>
        </p:txBody>
      </p:sp>
    </p:spTree>
    <p:extLst>
      <p:ext uri="{BB962C8B-B14F-4D97-AF65-F5344CB8AC3E}">
        <p14:creationId xmlns:p14="http://schemas.microsoft.com/office/powerpoint/2010/main" val="594493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EBCDB8-F027-DC1C-9F93-CB103FFAC09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1600200"/>
            <a:ext cx="5486400" cy="365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4938F4-A9C3-065D-A5E8-FFE12C937D5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1" y="1600200"/>
            <a:ext cx="5486400" cy="3657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8A51F8E-371E-602A-0824-B5EA46803A18}"/>
              </a:ext>
            </a:extLst>
          </p:cNvPr>
          <p:cNvSpPr/>
          <p:nvPr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tx1"/>
                </a:solidFill>
                <a:latin typeface="Arial Rounded MT Bold" panose="020F0704030504030204" pitchFamily="34" charset="0"/>
                <a:ea typeface="Adobe Gothic Std B" panose="020B0800000000000000" pitchFamily="34" charset="-128"/>
              </a:rPr>
              <a:t>18/24</a:t>
            </a:r>
          </a:p>
        </p:txBody>
      </p:sp>
    </p:spTree>
    <p:extLst>
      <p:ext uri="{BB962C8B-B14F-4D97-AF65-F5344CB8AC3E}">
        <p14:creationId xmlns:p14="http://schemas.microsoft.com/office/powerpoint/2010/main" val="2540148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690FC7-FC38-0F5C-92D6-CBB2BC503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0837D3-E406-2A7C-B799-3AC1A1BB85C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65" y="1600200"/>
            <a:ext cx="5486400" cy="3657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0418BA-5A3F-4D50-1EA7-CF99B5A529A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00200"/>
            <a:ext cx="5486400" cy="3657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E41CA40-BDF5-FD8B-1954-B4A6E4AE4FD2}"/>
              </a:ext>
            </a:extLst>
          </p:cNvPr>
          <p:cNvSpPr/>
          <p:nvPr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tx1"/>
                </a:solidFill>
                <a:latin typeface="Arial Rounded MT Bold" panose="020F0704030504030204" pitchFamily="34" charset="0"/>
                <a:ea typeface="Adobe Gothic Std B" panose="020B0800000000000000" pitchFamily="34" charset="-128"/>
              </a:rPr>
              <a:t>19/24</a:t>
            </a:r>
          </a:p>
        </p:txBody>
      </p:sp>
    </p:spTree>
    <p:extLst>
      <p:ext uri="{BB962C8B-B14F-4D97-AF65-F5344CB8AC3E}">
        <p14:creationId xmlns:p14="http://schemas.microsoft.com/office/powerpoint/2010/main" val="595478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79B57-1B91-B531-88A9-E540E81E5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7CE10E-3573-A926-9EE8-7A79D834F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149" y="2314774"/>
            <a:ext cx="274320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0D02CF-CBE2-F9AB-1B7D-E4BD72F0EFDE}"/>
              </a:ext>
            </a:extLst>
          </p:cNvPr>
          <p:cNvSpPr txBox="1">
            <a:spLocks/>
          </p:cNvSpPr>
          <p:nvPr/>
        </p:nvSpPr>
        <p:spPr>
          <a:xfrm>
            <a:off x="677141" y="711423"/>
            <a:ext cx="10515600" cy="7258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Near Space Research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4277F-3B87-7313-50AA-338902C7BA23}"/>
              </a:ext>
            </a:extLst>
          </p:cNvPr>
          <p:cNvSpPr txBox="1">
            <a:spLocks/>
          </p:cNvSpPr>
          <p:nvPr/>
        </p:nvSpPr>
        <p:spPr>
          <a:xfrm>
            <a:off x="852651" y="2131894"/>
            <a:ext cx="10164580" cy="432018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dirty="0"/>
              <a:t>Project Lead: </a:t>
            </a:r>
            <a:r>
              <a:rPr lang="en-US" sz="2000" b="1" dirty="0"/>
              <a:t>Landri Howard </a:t>
            </a:r>
            <a:r>
              <a:rPr lang="en-US" sz="2000" dirty="0"/>
              <a:t>(CGUHS 2026, ASU 2030)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dirty="0"/>
              <a:t>Electrical Assembly Lead: </a:t>
            </a:r>
            <a:r>
              <a:rPr lang="en-US" sz="2000" b="1" dirty="0"/>
              <a:t>Hailianna Rodgers </a:t>
            </a:r>
            <a:r>
              <a:rPr lang="en-US" sz="2000" dirty="0"/>
              <a:t>(CGUHS 2028)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dirty="0"/>
              <a:t>Programming Lead: </a:t>
            </a:r>
            <a:r>
              <a:rPr lang="en-US" sz="2000" b="1" dirty="0"/>
              <a:t>Peyton Posey </a:t>
            </a:r>
            <a:r>
              <a:rPr lang="en-US" sz="2000" dirty="0"/>
              <a:t>(CGUHS 2028)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dirty="0"/>
              <a:t>Intern: </a:t>
            </a:r>
            <a:r>
              <a:rPr lang="en-US" sz="2000" b="1" dirty="0"/>
              <a:t>Mylene Luna </a:t>
            </a:r>
            <a:r>
              <a:rPr lang="en-US" sz="2000" dirty="0"/>
              <a:t>(CGUHS 2029)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dirty="0"/>
              <a:t>Faculty Advisor: John Morris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5E45A4B-63E1-90E4-852D-A9B0E2B37D36}"/>
              </a:ext>
            </a:extLst>
          </p:cNvPr>
          <p:cNvCxnSpPr/>
          <p:nvPr/>
        </p:nvCxnSpPr>
        <p:spPr>
          <a:xfrm>
            <a:off x="0" y="1840924"/>
            <a:ext cx="12112140" cy="16637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4F49BD38-D0A8-A70D-78F0-4C15F763F18A}"/>
              </a:ext>
            </a:extLst>
          </p:cNvPr>
          <p:cNvSpPr/>
          <p:nvPr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tx1"/>
                </a:solidFill>
                <a:latin typeface="Arial Rounded MT Bold" panose="020F0704030504030204" pitchFamily="34" charset="0"/>
                <a:ea typeface="Adobe Gothic Std B" panose="020B0800000000000000" pitchFamily="34" charset="-128"/>
              </a:rPr>
              <a:t>2/24</a:t>
            </a:r>
          </a:p>
        </p:txBody>
      </p:sp>
    </p:spTree>
    <p:extLst>
      <p:ext uri="{BB962C8B-B14F-4D97-AF65-F5344CB8AC3E}">
        <p14:creationId xmlns:p14="http://schemas.microsoft.com/office/powerpoint/2010/main" val="424583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DBB1AE-850F-3E93-91CB-E15EE9B2332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81" y="1600200"/>
            <a:ext cx="5486400" cy="365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F0F0C9-2CEB-8E35-8AA0-D4233A16494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319" y="1600200"/>
            <a:ext cx="5486400" cy="3657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8444E23-C8B7-E8FC-8E4F-947AA55A79E4}"/>
              </a:ext>
            </a:extLst>
          </p:cNvPr>
          <p:cNvSpPr/>
          <p:nvPr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tx1"/>
                </a:solidFill>
                <a:latin typeface="Arial Rounded MT Bold" panose="020F0704030504030204" pitchFamily="34" charset="0"/>
                <a:ea typeface="Adobe Gothic Std B" panose="020B0800000000000000" pitchFamily="34" charset="-128"/>
              </a:rPr>
              <a:t>20/24</a:t>
            </a:r>
          </a:p>
        </p:txBody>
      </p:sp>
    </p:spTree>
    <p:extLst>
      <p:ext uri="{BB962C8B-B14F-4D97-AF65-F5344CB8AC3E}">
        <p14:creationId xmlns:p14="http://schemas.microsoft.com/office/powerpoint/2010/main" val="39995781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751908-75F7-4147-E828-A93A90463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D82665-2BBA-186C-D18A-08AA8B6B41B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00200"/>
            <a:ext cx="5486400" cy="365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9FE120-EA0E-DFFE-C452-43F5BDFF7CA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00200"/>
            <a:ext cx="5486400" cy="3657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DA9C784-0BA6-0681-3BF3-E53EF0A58BF9}"/>
              </a:ext>
            </a:extLst>
          </p:cNvPr>
          <p:cNvSpPr/>
          <p:nvPr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tx1"/>
                </a:solidFill>
                <a:latin typeface="Arial Rounded MT Bold" panose="020F0704030504030204" pitchFamily="34" charset="0"/>
                <a:ea typeface="Adobe Gothic Std B" panose="020B0800000000000000" pitchFamily="34" charset="-128"/>
              </a:rPr>
              <a:t>21/24</a:t>
            </a:r>
          </a:p>
        </p:txBody>
      </p:sp>
    </p:spTree>
    <p:extLst>
      <p:ext uri="{BB962C8B-B14F-4D97-AF65-F5344CB8AC3E}">
        <p14:creationId xmlns:p14="http://schemas.microsoft.com/office/powerpoint/2010/main" val="39740293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CDAC0-296A-71B7-C1C4-FB6D1C034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B532BFB-DA56-6397-1566-64F3C1901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40821"/>
            <a:ext cx="11887200" cy="617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2164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DDBEA-D88D-620B-468C-FCEECA44A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5DF8F7A-8F2A-E897-DA99-0895AAC51E9F}"/>
              </a:ext>
            </a:extLst>
          </p:cNvPr>
          <p:cNvSpPr txBox="1"/>
          <p:nvPr/>
        </p:nvSpPr>
        <p:spPr>
          <a:xfrm>
            <a:off x="2071251" y="462069"/>
            <a:ext cx="8049491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600" b="1"/>
              <a:t>Conclusions &amp; Future Outlook</a:t>
            </a:r>
            <a:endParaRPr lang="en-US" sz="36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7E0D96-2BBA-1A12-3A4F-06F85A00CCC4}"/>
              </a:ext>
            </a:extLst>
          </p:cNvPr>
          <p:cNvSpPr txBox="1"/>
          <p:nvPr/>
        </p:nvSpPr>
        <p:spPr>
          <a:xfrm>
            <a:off x="1157191" y="1791100"/>
            <a:ext cx="8776175" cy="19389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lvl="0" indent="0">
              <a:buNone/>
            </a:pPr>
            <a:r>
              <a:rPr lang="en-US" sz="2400" b="1" dirty="0"/>
              <a:t>Reliability Over Complexity</a:t>
            </a:r>
          </a:p>
          <a:p>
            <a:pPr marL="0" lvl="0" indent="0">
              <a:buNone/>
            </a:pPr>
            <a:endParaRPr lang="en-US" sz="2400" dirty="0"/>
          </a:p>
          <a:p>
            <a:r>
              <a:rPr lang="en-US" sz="2400" b="1" dirty="0"/>
              <a:t>Incremental Development</a:t>
            </a:r>
          </a:p>
          <a:p>
            <a:endParaRPr lang="en-US" sz="2400" dirty="0"/>
          </a:p>
          <a:p>
            <a:pPr marL="0" lvl="0" indent="0">
              <a:buNone/>
            </a:pPr>
            <a:r>
              <a:rPr lang="en-US" sz="2400" b="1" dirty="0"/>
              <a:t>Educational Impact</a:t>
            </a:r>
            <a:endParaRPr lang="en-US" sz="2000" dirty="0"/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728DD95-77A4-E80B-1DC3-79C3932A8A56}"/>
              </a:ext>
            </a:extLst>
          </p:cNvPr>
          <p:cNvCxnSpPr>
            <a:cxnSpLocks/>
          </p:cNvCxnSpPr>
          <p:nvPr/>
        </p:nvCxnSpPr>
        <p:spPr>
          <a:xfrm>
            <a:off x="-48376" y="1108400"/>
            <a:ext cx="12240376" cy="0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B66BE15-F3B0-8721-DF46-68982EA05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313" y="1188720"/>
            <a:ext cx="413093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021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F013DA-6964-DCBE-6D96-75991EAB3B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15200" y="3110779"/>
            <a:ext cx="3161599" cy="318221"/>
          </a:xfrm>
        </p:spPr>
        <p:txBody>
          <a:bodyPr/>
          <a:lstStyle/>
          <a:p>
            <a:r>
              <a:rPr lang="en-US" sz="4000" b="1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069080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9CDD9C-AB4B-3819-4EF2-F0143EB68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9C41A8-31AD-F71D-F353-807E135219C1}"/>
              </a:ext>
            </a:extLst>
          </p:cNvPr>
          <p:cNvSpPr txBox="1"/>
          <p:nvPr/>
        </p:nvSpPr>
        <p:spPr>
          <a:xfrm>
            <a:off x="753979" y="449179"/>
            <a:ext cx="5342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Program Overview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E39F49-B544-9054-0D37-0EA60E128A6E}"/>
              </a:ext>
            </a:extLst>
          </p:cNvPr>
          <p:cNvSpPr txBox="1"/>
          <p:nvPr/>
        </p:nvSpPr>
        <p:spPr>
          <a:xfrm>
            <a:off x="753828" y="1243786"/>
            <a:ext cx="1096841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Our Team</a:t>
            </a:r>
          </a:p>
          <a:p>
            <a:r>
              <a:rPr lang="en-US" sz="2000" dirty="0"/>
              <a:t>Students for the Exploration and Development of Space (SEDS@CGUHS)</a:t>
            </a:r>
          </a:p>
          <a:p>
            <a:r>
              <a:rPr lang="en-US" sz="2000" dirty="0"/>
              <a:t>Near Space Research Team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b="1" dirty="0"/>
              <a:t>Our Mission – Designed. Built. Flown. By us.</a:t>
            </a:r>
          </a:p>
          <a:p>
            <a:r>
              <a:rPr lang="en-US" sz="2000" dirty="0"/>
              <a:t>The Near Space Research Team will design, construct, program, test, and fly a high-altitude balloon payload to 100,000 feet to gather atmospheric data and 4K video during the flight.</a:t>
            </a:r>
          </a:p>
          <a:p>
            <a:endParaRPr lang="en-US" sz="2000" b="1" dirty="0"/>
          </a:p>
          <a:p>
            <a:endParaRPr lang="en-US" sz="2000" b="1" dirty="0"/>
          </a:p>
          <a:p>
            <a:r>
              <a:rPr lang="en-US" sz="2000" b="1" dirty="0"/>
              <a:t>Funding</a:t>
            </a:r>
          </a:p>
          <a:p>
            <a:r>
              <a:rPr lang="en-US" sz="2000" dirty="0"/>
              <a:t>Operates with funding from the Arizona Space Grant Consortium.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Materials and Supplies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Student Scholarships</a:t>
            </a:r>
          </a:p>
          <a:p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080FB4C-7E1C-EE2F-F007-55E3312487F5}"/>
              </a:ext>
            </a:extLst>
          </p:cNvPr>
          <p:cNvCxnSpPr/>
          <p:nvPr/>
        </p:nvCxnSpPr>
        <p:spPr>
          <a:xfrm>
            <a:off x="0" y="2572377"/>
            <a:ext cx="12112140" cy="16637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F2F59EA-DD3B-5E7D-CB39-71BCF8DC900A}"/>
              </a:ext>
            </a:extLst>
          </p:cNvPr>
          <p:cNvCxnSpPr/>
          <p:nvPr/>
        </p:nvCxnSpPr>
        <p:spPr>
          <a:xfrm>
            <a:off x="0" y="4062130"/>
            <a:ext cx="12112140" cy="16637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C630433B-25E9-D5A0-59AE-5840F0736DDF}"/>
              </a:ext>
            </a:extLst>
          </p:cNvPr>
          <p:cNvSpPr/>
          <p:nvPr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tx1"/>
                </a:solidFill>
                <a:latin typeface="Arial Rounded MT Bold" panose="020F0704030504030204" pitchFamily="34" charset="0"/>
                <a:ea typeface="Adobe Gothic Std B" panose="020B0800000000000000" pitchFamily="34" charset="-128"/>
              </a:rPr>
              <a:t>3/24</a:t>
            </a:r>
          </a:p>
        </p:txBody>
      </p:sp>
    </p:spTree>
    <p:extLst>
      <p:ext uri="{BB962C8B-B14F-4D97-AF65-F5344CB8AC3E}">
        <p14:creationId xmlns:p14="http://schemas.microsoft.com/office/powerpoint/2010/main" val="4191333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068DC25-81A7-97E0-5450-70F0D47E2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137" y="838200"/>
            <a:ext cx="5777028" cy="640919"/>
          </a:xfrm>
        </p:spPr>
        <p:txBody>
          <a:bodyPr/>
          <a:lstStyle/>
          <a:p>
            <a:r>
              <a:rPr lang="en-US" dirty="0"/>
              <a:t>The Plan: A Course of Study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EAD218-222F-C4CF-BC78-EBA3C650F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3641" y="287930"/>
            <a:ext cx="4114800" cy="6282140"/>
          </a:xfrm>
          <a:prstGeom prst="rect">
            <a:avLst/>
          </a:prstGeom>
          <a:noFill/>
        </p:spPr>
      </p:pic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1638ECC5-B25C-2E9A-D423-FACEF5FD8D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0137" y="63202"/>
            <a:ext cx="2743200" cy="318221"/>
          </a:xfrm>
        </p:spPr>
        <p:txBody>
          <a:bodyPr/>
          <a:lstStyle/>
          <a:p>
            <a:pPr>
              <a:spcAft>
                <a:spcPts val="600"/>
              </a:spcAft>
            </a:pPr>
            <a:fld id="{70CF1357-7D90-4C93-98ED-7C72FDF2D45A}" type="datetime1">
              <a:rPr lang="en-US"/>
              <a:pPr>
                <a:spcAft>
                  <a:spcPts val="600"/>
                </a:spcAft>
              </a:pPr>
              <a:t>4/11/2026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0AFDD3-DA27-8D16-C688-A807C5BE5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44016" y="6424761"/>
            <a:ext cx="4059936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/>
              <a:t>
              </a:t>
            </a:r>
          </a:p>
        </p:txBody>
      </p:sp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611DB675-C9F4-DDF7-B111-C3C5B9150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3951" y="6425816"/>
            <a:ext cx="42976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6E91CC32-6A6B-4E2E-BBA1-6864F305DA26}" type="slidenum">
              <a:rPr lang="en-US" dirty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5C3ADD-FB62-D0BF-3DE2-65E7B3207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6" t="5263" r="8226" b="28546"/>
          <a:stretch>
            <a:fillRect/>
          </a:stretch>
        </p:blipFill>
        <p:spPr>
          <a:xfrm>
            <a:off x="1254537" y="1935896"/>
            <a:ext cx="3657600" cy="38485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EDEA523-BB7D-1607-4FC7-63FEDAA509E0}"/>
              </a:ext>
            </a:extLst>
          </p:cNvPr>
          <p:cNvSpPr/>
          <p:nvPr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tx1"/>
                </a:solidFill>
                <a:latin typeface="Arial Rounded MT Bold" panose="020F0704030504030204" pitchFamily="34" charset="0"/>
                <a:ea typeface="Adobe Gothic Std B" panose="020B0800000000000000" pitchFamily="34" charset="-128"/>
              </a:rPr>
              <a:t>4/24</a:t>
            </a:r>
          </a:p>
        </p:txBody>
      </p:sp>
    </p:spTree>
    <p:extLst>
      <p:ext uri="{BB962C8B-B14F-4D97-AF65-F5344CB8AC3E}">
        <p14:creationId xmlns:p14="http://schemas.microsoft.com/office/powerpoint/2010/main" val="1312722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AFFE4-3A4E-57BF-8D58-9DFE793C3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EC8367-2D44-722F-FDC8-7585DCBE75A3}"/>
              </a:ext>
            </a:extLst>
          </p:cNvPr>
          <p:cNvSpPr txBox="1"/>
          <p:nvPr/>
        </p:nvSpPr>
        <p:spPr>
          <a:xfrm>
            <a:off x="172105" y="499462"/>
            <a:ext cx="124805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Systems and Foundation Integration</a:t>
            </a:r>
          </a:p>
          <a:p>
            <a:r>
              <a:rPr lang="en-US" sz="3600" b="1" dirty="0"/>
              <a:t>Fall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2E6DB3-E1F8-9C64-7527-010E5FD66496}"/>
              </a:ext>
            </a:extLst>
          </p:cNvPr>
          <p:cNvSpPr txBox="1"/>
          <p:nvPr/>
        </p:nvSpPr>
        <p:spPr>
          <a:xfrm>
            <a:off x="751114" y="1988866"/>
            <a:ext cx="10135326" cy="449353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en-US" b="1" dirty="0"/>
              <a:t>Core Technical Focus</a:t>
            </a:r>
          </a:p>
          <a:p>
            <a:pPr lvl="1"/>
            <a:r>
              <a:rPr lang="en-US" dirty="0"/>
              <a:t>Electrical Integration</a:t>
            </a:r>
          </a:p>
          <a:p>
            <a:pPr lvl="1"/>
            <a:r>
              <a:rPr lang="en-US" dirty="0"/>
              <a:t>Power Management</a:t>
            </a:r>
          </a:p>
          <a:p>
            <a:pPr lvl="1"/>
            <a:r>
              <a:rPr lang="en-US" dirty="0"/>
              <a:t>Arduino Development</a:t>
            </a:r>
          </a:p>
          <a:p>
            <a:pPr lvl="1"/>
            <a:endParaRPr lang="en-US" sz="800" dirty="0"/>
          </a:p>
          <a:p>
            <a:pPr lvl="0"/>
            <a:r>
              <a:rPr lang="en-US" b="1" dirty="0"/>
              <a:t>Hardware Profile</a:t>
            </a:r>
            <a:endParaRPr lang="en-US" dirty="0"/>
          </a:p>
          <a:p>
            <a:pPr lvl="1"/>
            <a:r>
              <a:rPr lang="en-US" dirty="0"/>
              <a:t>Primary Controller: Arduino Mega 2560.</a:t>
            </a:r>
          </a:p>
          <a:p>
            <a:pPr lvl="1"/>
            <a:r>
              <a:rPr lang="en-US" dirty="0"/>
              <a:t>Sensors: </a:t>
            </a:r>
          </a:p>
          <a:p>
            <a:pPr lvl="1"/>
            <a:r>
              <a:rPr lang="en-US" dirty="0"/>
              <a:t>	BME280 for pressure, temperature, and humidity</a:t>
            </a:r>
          </a:p>
          <a:p>
            <a:pPr lvl="1"/>
            <a:r>
              <a:rPr lang="en-US" dirty="0"/>
              <a:t>	TMP36 for internal temperature monitoring.</a:t>
            </a:r>
          </a:p>
          <a:p>
            <a:pPr lvl="1"/>
            <a:r>
              <a:rPr lang="en-US" dirty="0"/>
              <a:t>	GUVA S12SD UV Sensor (240-370 nm range)</a:t>
            </a:r>
          </a:p>
          <a:p>
            <a:pPr lvl="1"/>
            <a:r>
              <a:rPr lang="en-US" dirty="0"/>
              <a:t>	NEO – 6M GPS Module</a:t>
            </a:r>
          </a:p>
          <a:p>
            <a:pPr lvl="1"/>
            <a:r>
              <a:rPr lang="en-US" dirty="0"/>
              <a:t>	ZT 110X60 Solar Panel</a:t>
            </a:r>
          </a:p>
          <a:p>
            <a:pPr lvl="1"/>
            <a:r>
              <a:rPr lang="en-US" dirty="0"/>
              <a:t>Thermal Control: Implementation of a 4.2 W PID-controlled heater system with PID Controlled Closed-Loop Feedback using the Internal TMP-36 signal.</a:t>
            </a:r>
          </a:p>
          <a:p>
            <a:pPr lvl="1"/>
            <a:endParaRPr lang="en-US" sz="800" dirty="0"/>
          </a:p>
          <a:p>
            <a:r>
              <a:rPr lang="en-US" dirty="0"/>
              <a:t>Total mass including lamp rod and batteries: 1.31 kg (2.89 </a:t>
            </a:r>
            <a:r>
              <a:rPr lang="en-US" dirty="0" err="1"/>
              <a:t>lb</a:t>
            </a:r>
            <a:r>
              <a:rPr lang="en-US" dirty="0"/>
              <a:t>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0F6DED1-E70C-8A16-0830-6A697D76D73A}"/>
              </a:ext>
            </a:extLst>
          </p:cNvPr>
          <p:cNvCxnSpPr>
            <a:cxnSpLocks/>
          </p:cNvCxnSpPr>
          <p:nvPr/>
        </p:nvCxnSpPr>
        <p:spPr>
          <a:xfrm>
            <a:off x="0" y="6690822"/>
            <a:ext cx="12240376" cy="0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ADFCA19-AB4E-4E72-DE68-35438024587B}"/>
              </a:ext>
            </a:extLst>
          </p:cNvPr>
          <p:cNvCxnSpPr>
            <a:cxnSpLocks/>
          </p:cNvCxnSpPr>
          <p:nvPr/>
        </p:nvCxnSpPr>
        <p:spPr>
          <a:xfrm>
            <a:off x="-24188" y="1815072"/>
            <a:ext cx="12240376" cy="0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8BC8AD5-092F-E7E2-4283-12BBE6D73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2799" y="2350332"/>
            <a:ext cx="2743200" cy="242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433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A707748-EF2A-8643-72E7-3B1E9DBE0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197" y="750627"/>
            <a:ext cx="10846556" cy="1304150"/>
          </a:xfrm>
        </p:spPr>
        <p:txBody>
          <a:bodyPr anchor="t">
            <a:normAutofit/>
          </a:bodyPr>
          <a:lstStyle/>
          <a:p>
            <a:r>
              <a:rPr lang="en-US" dirty="0"/>
              <a:t>Simple Regulated Power Supply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A9874F-1C3F-17AE-A920-EDBB79230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11" y="2218074"/>
            <a:ext cx="5486400" cy="3154679"/>
          </a:xfrm>
          <a:prstGeom prst="rect">
            <a:avLst/>
          </a:prstGeom>
          <a:noFill/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08E2BF-48DD-C2AF-00E8-96A9CBF55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44016" y="6424761"/>
            <a:ext cx="4059936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/>
              <a:t>
            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DB19AA-3443-0E26-E3A1-738E3C9E04EE}"/>
              </a:ext>
            </a:extLst>
          </p:cNvPr>
          <p:cNvSpPr/>
          <p:nvPr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tx1"/>
                </a:solidFill>
                <a:latin typeface="Arial Rounded MT Bold" panose="020F0704030504030204" pitchFamily="34" charset="0"/>
                <a:ea typeface="Adobe Gothic Std B" panose="020B0800000000000000" pitchFamily="34" charset="-128"/>
              </a:rPr>
              <a:t>6/24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37EE3E-B357-D213-F4D9-B7D0E22FC7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88092"/>
            <a:ext cx="1951506" cy="2217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0C16CA-F784-FD7D-0BFD-4CC49AABA3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506" y="1988092"/>
            <a:ext cx="1951506" cy="19515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17FE649-9202-2116-E20F-8FDCE59C87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632" y="4205712"/>
            <a:ext cx="2815303" cy="19966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43F8E61-695D-F9AB-39A7-DD1F60EAED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283" y="2216585"/>
            <a:ext cx="1951506" cy="156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15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7C62990-1368-C208-9CCC-9FADAA171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47" y="1363531"/>
            <a:ext cx="5486400" cy="41309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FB83C1-1836-D02F-0B8D-D24C9EEFC4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63531"/>
            <a:ext cx="5486400" cy="41309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51850A-0524-1E9D-A14D-24B270376A8C}"/>
              </a:ext>
            </a:extLst>
          </p:cNvPr>
          <p:cNvSpPr txBox="1"/>
          <p:nvPr/>
        </p:nvSpPr>
        <p:spPr>
          <a:xfrm>
            <a:off x="395447" y="431074"/>
            <a:ext cx="2274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Fall 2025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8C9942-F8BD-F0DB-7F2B-C4FC0B22EDC9}"/>
              </a:ext>
            </a:extLst>
          </p:cNvPr>
          <p:cNvSpPr/>
          <p:nvPr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tx1"/>
                </a:solidFill>
                <a:latin typeface="Arial Rounded MT Bold" panose="020F0704030504030204" pitchFamily="34" charset="0"/>
                <a:ea typeface="Adobe Gothic Std B" panose="020B0800000000000000" pitchFamily="34" charset="-128"/>
              </a:rPr>
              <a:t>7/24</a:t>
            </a:r>
          </a:p>
        </p:txBody>
      </p:sp>
    </p:spTree>
    <p:extLst>
      <p:ext uri="{BB962C8B-B14F-4D97-AF65-F5344CB8AC3E}">
        <p14:creationId xmlns:p14="http://schemas.microsoft.com/office/powerpoint/2010/main" val="2160127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1E28AAF-EEE9-28D5-B770-89CD2A7D8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972" y="765850"/>
            <a:ext cx="3995693" cy="1774778"/>
          </a:xfrm>
        </p:spPr>
        <p:txBody>
          <a:bodyPr/>
          <a:lstStyle/>
          <a:p>
            <a:r>
              <a:rPr lang="en-US" dirty="0" err="1"/>
              <a:t>Arduio</a:t>
            </a:r>
            <a:r>
              <a:rPr lang="en-US" dirty="0"/>
              <a:t> Code: C++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D48058-2251-77C5-6410-36B35428A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9740" y="360122"/>
            <a:ext cx="4495904" cy="6137753"/>
          </a:xfrm>
          <a:prstGeom prst="rect">
            <a:avLst/>
          </a:prstGeom>
          <a:noFill/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A85FDA-C124-2D4A-E194-546123EA2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44016" y="6424761"/>
            <a:ext cx="4059936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/>
              <a:t>
            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B2ED0E-0463-DED8-2BC9-67B51B2C03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" t="28285" r="17965" b="15716"/>
          <a:stretch>
            <a:fillRect/>
          </a:stretch>
        </p:blipFill>
        <p:spPr>
          <a:xfrm>
            <a:off x="1773579" y="1593966"/>
            <a:ext cx="3200400" cy="302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E0B678-731B-A7DF-8B21-B12E853231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876" y="4110356"/>
            <a:ext cx="1828959" cy="20545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DB12B0-2547-573E-D459-A8C89229623D}"/>
              </a:ext>
            </a:extLst>
          </p:cNvPr>
          <p:cNvSpPr/>
          <p:nvPr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tx1"/>
                </a:solidFill>
                <a:latin typeface="Arial Rounded MT Bold" panose="020F0704030504030204" pitchFamily="34" charset="0"/>
                <a:ea typeface="Adobe Gothic Std B" panose="020B0800000000000000" pitchFamily="34" charset="-128"/>
              </a:rPr>
              <a:t>8/24</a:t>
            </a:r>
          </a:p>
        </p:txBody>
      </p:sp>
    </p:spTree>
    <p:extLst>
      <p:ext uri="{BB962C8B-B14F-4D97-AF65-F5344CB8AC3E}">
        <p14:creationId xmlns:p14="http://schemas.microsoft.com/office/powerpoint/2010/main" val="1637681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4D664-DDDE-AB8A-21B8-6FD6C9177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7E39A9-3BEA-A9B4-2F27-F638EE0C0BB5}"/>
              </a:ext>
            </a:extLst>
          </p:cNvPr>
          <p:cNvSpPr txBox="1"/>
          <p:nvPr/>
        </p:nvSpPr>
        <p:spPr>
          <a:xfrm>
            <a:off x="337278" y="404734"/>
            <a:ext cx="11517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Advanced Engineering, Spring 2026</a:t>
            </a:r>
            <a:endParaRPr lang="en-US" sz="36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9E0516-002B-EC26-F1E3-6A01AB979285}"/>
              </a:ext>
            </a:extLst>
          </p:cNvPr>
          <p:cNvSpPr txBox="1"/>
          <p:nvPr/>
        </p:nvSpPr>
        <p:spPr>
          <a:xfrm>
            <a:off x="337278" y="1374230"/>
            <a:ext cx="11691416" cy="34778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b="1" dirty="0"/>
              <a:t>Re-evaluation</a:t>
            </a:r>
            <a:endParaRPr lang="en-US" sz="2000" dirty="0"/>
          </a:p>
          <a:p>
            <a:r>
              <a:rPr lang="en-US" sz="2000" dirty="0"/>
              <a:t>	Transition from rapid development to "solid foundation.“</a:t>
            </a:r>
          </a:p>
          <a:p>
            <a:r>
              <a:rPr lang="en-US" sz="2000" dirty="0"/>
              <a:t>	Emphasized reliability and rigorous bench testing.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b="1" dirty="0"/>
              <a:t>Enhanced System Design</a:t>
            </a:r>
          </a:p>
          <a:p>
            <a:r>
              <a:rPr lang="en-US" sz="2000" b="1" dirty="0"/>
              <a:t>	</a:t>
            </a:r>
            <a:r>
              <a:rPr lang="en-US" sz="2000" dirty="0"/>
              <a:t>Multi-Sensor Suite: Simultaneous data logging, BME280 (via I</a:t>
            </a:r>
            <a:r>
              <a:rPr lang="en-US" sz="2000" baseline="30000" dirty="0"/>
              <a:t>2</a:t>
            </a:r>
            <a:r>
              <a:rPr lang="en-US" sz="2000" dirty="0"/>
              <a:t>C) and GUVA-S12SD UV</a:t>
            </a:r>
          </a:p>
          <a:p>
            <a:pPr lvl="1"/>
            <a:r>
              <a:rPr lang="en-US" sz="2000" dirty="0"/>
              <a:t>	Data Acquisition: Arduino Uno slaved to an Arduino Mega (Planned, not realized)</a:t>
            </a:r>
          </a:p>
          <a:p>
            <a:pPr lvl="1"/>
            <a:r>
              <a:rPr lang="en-US" sz="2000" dirty="0"/>
              <a:t>	Power Architecture: 9V - 1200 </a:t>
            </a:r>
            <a:r>
              <a:rPr lang="en-US" sz="2000" dirty="0" err="1"/>
              <a:t>mAh</a:t>
            </a:r>
            <a:r>
              <a:rPr lang="en-US" sz="2000" dirty="0"/>
              <a:t> Lithium battery pack, 5V/3.3V regulation 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2CBBB82-B455-FB8F-E888-3A49BD7A4445}"/>
              </a:ext>
            </a:extLst>
          </p:cNvPr>
          <p:cNvCxnSpPr/>
          <p:nvPr/>
        </p:nvCxnSpPr>
        <p:spPr>
          <a:xfrm>
            <a:off x="39929" y="2630774"/>
            <a:ext cx="12112140" cy="16637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F6A0B58-921D-5337-95C3-ECB96F4673F2}"/>
              </a:ext>
            </a:extLst>
          </p:cNvPr>
          <p:cNvCxnSpPr>
            <a:cxnSpLocks/>
          </p:cNvCxnSpPr>
          <p:nvPr/>
        </p:nvCxnSpPr>
        <p:spPr>
          <a:xfrm>
            <a:off x="0" y="4535598"/>
            <a:ext cx="12112140" cy="16637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47985AC5-A6B5-B878-C9C7-2AADE3982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398" y="4865862"/>
            <a:ext cx="1828800" cy="1574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A88BF0-8E8C-5207-A1D1-6750410F19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199" y="4903479"/>
            <a:ext cx="1371600" cy="16429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D10764-A37A-0CE6-2B9D-8DE83204AA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800" y="4867681"/>
            <a:ext cx="2286000" cy="1714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BD280B6-D6D9-4E91-0FA6-203013A78AEA}"/>
              </a:ext>
            </a:extLst>
          </p:cNvPr>
          <p:cNvSpPr/>
          <p:nvPr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tx1"/>
                </a:solidFill>
                <a:latin typeface="Arial Rounded MT Bold" panose="020F0704030504030204" pitchFamily="34" charset="0"/>
                <a:ea typeface="Adobe Gothic Std B" panose="020B0800000000000000" pitchFamily="34" charset="-128"/>
              </a:rPr>
              <a:t>9/24</a:t>
            </a:r>
          </a:p>
        </p:txBody>
      </p:sp>
    </p:spTree>
    <p:extLst>
      <p:ext uri="{BB962C8B-B14F-4D97-AF65-F5344CB8AC3E}">
        <p14:creationId xmlns:p14="http://schemas.microsoft.com/office/powerpoint/2010/main" val="2681276104"/>
      </p:ext>
    </p:extLst>
  </p:cSld>
  <p:clrMapOvr>
    <a:masterClrMapping/>
  </p:clrMapOvr>
</p:sld>
</file>

<file path=ppt/theme/theme1.xml><?xml version="1.0" encoding="utf-8"?>
<a:theme xmlns:a="http://schemas.openxmlformats.org/drawingml/2006/main" name="DylanVTI">
  <a:themeElements>
    <a:clrScheme name="DylanVTI">
      <a:dk1>
        <a:sysClr val="windowText" lastClr="000000"/>
      </a:dk1>
      <a:lt1>
        <a:sysClr val="window" lastClr="FFFFFF"/>
      </a:lt1>
      <a:dk2>
        <a:srgbClr val="1A1A33"/>
      </a:dk2>
      <a:lt2>
        <a:srgbClr val="EEFFE3"/>
      </a:lt2>
      <a:accent1>
        <a:srgbClr val="5C40EF"/>
      </a:accent1>
      <a:accent2>
        <a:srgbClr val="B8A0F8"/>
      </a:accent2>
      <a:accent3>
        <a:srgbClr val="00C777"/>
      </a:accent3>
      <a:accent4>
        <a:srgbClr val="005A66"/>
      </a:accent4>
      <a:accent5>
        <a:srgbClr val="9956EA"/>
      </a:accent5>
      <a:accent6>
        <a:srgbClr val="9BBB25"/>
      </a:accent6>
      <a:hlink>
        <a:srgbClr val="674CF0"/>
      </a:hlink>
      <a:folHlink>
        <a:srgbClr val="B53699"/>
      </a:folHlink>
    </a:clrScheme>
    <a:fontScheme name="DylanVTI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Dylan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ylanVTI" id="{CD0E21EA-FD0B-4FCD-9D95-B274E3CB7535}" vid="{F2F2D961-94DA-46D9-ABD7-77D6D5FB2C2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db2308-d939-430a-b691-238a8dea59b6">
      <Terms xmlns="http://schemas.microsoft.com/office/infopath/2007/PartnerControls"/>
    </lcf76f155ced4ddcb4097134ff3c332f>
    <TaxCatchAll xmlns="5b8b13da-f81b-454a-95eb-607e33c0c50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5E158B290FB04C85E3A58298661110" ma:contentTypeVersion="13" ma:contentTypeDescription="Create a new document." ma:contentTypeScope="" ma:versionID="210b815ceb6506e01618af2d17eefaef">
  <xsd:schema xmlns:xsd="http://www.w3.org/2001/XMLSchema" xmlns:xs="http://www.w3.org/2001/XMLSchema" xmlns:p="http://schemas.microsoft.com/office/2006/metadata/properties" xmlns:ns2="18db2308-d939-430a-b691-238a8dea59b6" xmlns:ns3="5b8b13da-f81b-454a-95eb-607e33c0c50f" targetNamespace="http://schemas.microsoft.com/office/2006/metadata/properties" ma:root="true" ma:fieldsID="adfff1f5fea1391eb144090130f045bf" ns2:_="" ns3:_="">
    <xsd:import namespace="18db2308-d939-430a-b691-238a8dea59b6"/>
    <xsd:import namespace="5b8b13da-f81b-454a-95eb-607e33c0c5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db2308-d939-430a-b691-238a8dea59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1dced58-e0b4-42b2-b81d-05092f917f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8b13da-f81b-454a-95eb-607e33c0c50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3870a5b-0f6f-4a43-975e-bd6ec4c6147b}" ma:internalName="TaxCatchAll" ma:showField="CatchAllData" ma:web="5b8b13da-f81b-454a-95eb-607e33c0c5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13B188A-2F7D-4ADF-B8F0-E878AF138CD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063D336-D55F-4FEE-AE2C-C625673E0F93}">
  <ds:schemaRefs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6cdd0d74-6a38-410f-b1c0-421fe5a78502"/>
    <ds:schemaRef ds:uri="http://schemas.microsoft.com/office/2006/documentManagement/types"/>
    <ds:schemaRef ds:uri="http://purl.org/dc/terms/"/>
    <ds:schemaRef ds:uri="http://www.w3.org/XML/1998/namespace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264FC8C-765B-4B94-944D-55E82C80508A}"/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478</Words>
  <Application>Microsoft Office PowerPoint</Application>
  <PresentationFormat>Widescreen</PresentationFormat>
  <Paragraphs>117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Aptos</vt:lpstr>
      <vt:lpstr>Arial</vt:lpstr>
      <vt:lpstr>Arial Rounded MT Bold</vt:lpstr>
      <vt:lpstr>Courier New</vt:lpstr>
      <vt:lpstr>Neue Haas Grotesk Text Pro</vt:lpstr>
      <vt:lpstr>DylanVTI</vt:lpstr>
      <vt:lpstr>PowerPoint Presentation</vt:lpstr>
      <vt:lpstr>PowerPoint Presentation</vt:lpstr>
      <vt:lpstr>PowerPoint Presentation</vt:lpstr>
      <vt:lpstr>The Plan: A Course of Study</vt:lpstr>
      <vt:lpstr>PowerPoint Presentation</vt:lpstr>
      <vt:lpstr>Simple Regulated Power Supply</vt:lpstr>
      <vt:lpstr>PowerPoint Presentation</vt:lpstr>
      <vt:lpstr>Arduio Code: C++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MATLAB DATA ANYALSIS AND RESULTS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Posey, Peyton Marie</dc:creator>
  <cp:lastModifiedBy>Coe, Michelle A - (macoe)</cp:lastModifiedBy>
  <cp:revision>3</cp:revision>
  <dcterms:created xsi:type="dcterms:W3CDTF">2026-03-31T18:11:30Z</dcterms:created>
  <dcterms:modified xsi:type="dcterms:W3CDTF">2026-04-11T14:43:23Z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0x010100815E158B290FB04C85E3A58298661110</vt:lpwstr>
  </property>
</Properties>
</file>